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8" r:id="rId2"/>
    <p:sldId id="257" r:id="rId3"/>
    <p:sldId id="258" r:id="rId4"/>
    <p:sldId id="289" r:id="rId5"/>
    <p:sldId id="290" r:id="rId6"/>
    <p:sldId id="261" r:id="rId7"/>
    <p:sldId id="260" r:id="rId8"/>
    <p:sldId id="262" r:id="rId9"/>
    <p:sldId id="263" r:id="rId10"/>
    <p:sldId id="265" r:id="rId11"/>
    <p:sldId id="268" r:id="rId12"/>
    <p:sldId id="279" r:id="rId13"/>
    <p:sldId id="288" r:id="rId14"/>
    <p:sldId id="291" r:id="rId15"/>
    <p:sldId id="285" r:id="rId16"/>
    <p:sldId id="287" r:id="rId17"/>
    <p:sldId id="266" r:id="rId18"/>
    <p:sldId id="272" r:id="rId19"/>
    <p:sldId id="269" r:id="rId20"/>
    <p:sldId id="270" r:id="rId21"/>
    <p:sldId id="273" r:id="rId22"/>
    <p:sldId id="274" r:id="rId23"/>
    <p:sldId id="276" r:id="rId24"/>
    <p:sldId id="277" r:id="rId25"/>
    <p:sldId id="281" r:id="rId26"/>
    <p:sldId id="284" r:id="rId27"/>
    <p:sldId id="293" r:id="rId28"/>
    <p:sldId id="294" r:id="rId29"/>
    <p:sldId id="286" r:id="rId30"/>
    <p:sldId id="297" r:id="rId31"/>
    <p:sldId id="295" r:id="rId32"/>
    <p:sldId id="296" r:id="rId33"/>
    <p:sldId id="299" r:id="rId34"/>
    <p:sldId id="292" r:id="rId35"/>
    <p:sldId id="259" r:id="rId36"/>
    <p:sldId id="283" r:id="rId37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4D7E2-AF09-42EF-992F-BD921CD22742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3AAC3E-3A64-49B1-8F41-7FB73A71486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9183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The tight racing sharpens your </a:t>
            </a:r>
            <a:r>
              <a:rPr lang="en-NZ" smtClean="0"/>
              <a:t>rules</a:t>
            </a:r>
            <a:r>
              <a:rPr lang="en-NZ" baseline="0" smtClean="0"/>
              <a:t> application…</a:t>
            </a:r>
          </a:p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AAC3E-3A64-49B1-8F41-7FB73A714867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83421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Wellington</a:t>
            </a:r>
            <a:r>
              <a:rPr lang="en-NZ" baseline="0" dirty="0" smtClean="0"/>
              <a:t> (Paremata) team to Teams Racing Nationals 2016.  Bronze to half way in silver fleet.   VERY PROUD </a:t>
            </a:r>
          </a:p>
          <a:p>
            <a:endParaRPr lang="en-NZ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AAC3E-3A64-49B1-8F41-7FB73A714867}" type="slidenum">
              <a:rPr lang="en-NZ" smtClean="0"/>
              <a:t>15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1991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36260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93001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40696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6852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36767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29640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96405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42696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28350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6711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29383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4E4E4-3C9A-4289-B6BD-F04D7EC66891}" type="datetimeFigureOut">
              <a:rPr lang="en-NZ" smtClean="0"/>
              <a:t>31/08/2017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EAD84-242D-43C1-B5B6-67503F7633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3330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triya.co.nz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072" y="274638"/>
            <a:ext cx="3466728" cy="5962674"/>
          </a:xfrm>
        </p:spPr>
        <p:txBody>
          <a:bodyPr/>
          <a:lstStyle/>
          <a:p>
            <a:r>
              <a:rPr lang="en-NZ" dirty="0" smtClean="0"/>
              <a:t>Knives and forks and pepper and salt</a:t>
            </a:r>
            <a:br>
              <a:rPr lang="en-NZ" dirty="0" smtClean="0"/>
            </a:br>
            <a:r>
              <a:rPr lang="en-NZ" dirty="0"/>
              <a:t/>
            </a:r>
            <a:br>
              <a:rPr lang="en-NZ" dirty="0"/>
            </a:br>
            <a:r>
              <a:rPr lang="en-NZ" dirty="0" smtClean="0"/>
              <a:t>What the ?!</a:t>
            </a:r>
            <a:endParaRPr lang="en-NZ" dirty="0"/>
          </a:p>
        </p:txBody>
      </p:sp>
      <p:pic>
        <p:nvPicPr>
          <p:cNvPr id="4098" name="Picture 2" descr="D:\Our Photos\Family Photo Album\Phil\420 at evans bay 2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4394671" cy="594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205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085184"/>
            <a:ext cx="5486400" cy="282154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	</a:t>
            </a:r>
            <a:br>
              <a:rPr lang="en-NZ" dirty="0" smtClean="0"/>
            </a:br>
            <a:endParaRPr lang="en-NZ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260648"/>
            <a:ext cx="8088897" cy="606667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27984" y="260648"/>
            <a:ext cx="4320480" cy="648072"/>
          </a:xfrm>
        </p:spPr>
        <p:txBody>
          <a:bodyPr>
            <a:normAutofit/>
          </a:bodyPr>
          <a:lstStyle/>
          <a:p>
            <a:pPr lvl="0"/>
            <a:r>
              <a:rPr lang="en-NZ" sz="2800" dirty="0" smtClean="0"/>
              <a:t>Lots of Strategy.</a:t>
            </a:r>
          </a:p>
          <a:p>
            <a:pPr lvl="0"/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167403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" r="1867"/>
          <a:stretch>
            <a:fillRect/>
          </a:stretch>
        </p:blipFill>
        <p:spPr>
          <a:xfrm>
            <a:off x="611560" y="288737"/>
            <a:ext cx="8200057" cy="615004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64088" y="332656"/>
            <a:ext cx="3096344" cy="1440160"/>
          </a:xfrm>
        </p:spPr>
        <p:txBody>
          <a:bodyPr>
            <a:noAutofit/>
          </a:bodyPr>
          <a:lstStyle/>
          <a:p>
            <a:r>
              <a:rPr lang="en-NZ" sz="2800" dirty="0" smtClean="0"/>
              <a:t>Lots of Safety  and get sailing again techniques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199488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hil\Documents\Phil Work\Sailing Director\Photos TRIYA\cold and wet but so what IMG_238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18" y="189710"/>
            <a:ext cx="8179845" cy="611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404664"/>
            <a:ext cx="1727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 smtClean="0"/>
              <a:t>Learn key Flags !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6863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71600" y="980728"/>
            <a:ext cx="7200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dirty="0" smtClean="0"/>
              <a:t>Rigging and Boat </a:t>
            </a:r>
            <a:r>
              <a:rPr lang="en-NZ" sz="2400" dirty="0"/>
              <a:t>set up, </a:t>
            </a:r>
          </a:p>
          <a:p>
            <a:r>
              <a:rPr lang="en-NZ" sz="2400" dirty="0" smtClean="0"/>
              <a:t>Adjustments: what and </a:t>
            </a:r>
            <a:r>
              <a:rPr lang="en-NZ" sz="2400" dirty="0"/>
              <a:t>when to adjust</a:t>
            </a:r>
          </a:p>
          <a:p>
            <a:r>
              <a:rPr lang="en-NZ" sz="2400" dirty="0" smtClean="0"/>
              <a:t>Capsize and recovery techniques</a:t>
            </a:r>
          </a:p>
          <a:p>
            <a:r>
              <a:rPr lang="en-NZ" sz="2400" dirty="0" smtClean="0"/>
              <a:t>Starts </a:t>
            </a:r>
            <a:r>
              <a:rPr lang="en-NZ" sz="2400" dirty="0"/>
              <a:t>and starting tactics</a:t>
            </a:r>
          </a:p>
          <a:p>
            <a:r>
              <a:rPr lang="en-NZ" sz="2400" dirty="0"/>
              <a:t>Rules and rules application.</a:t>
            </a:r>
          </a:p>
          <a:p>
            <a:r>
              <a:rPr lang="en-NZ" sz="2400" dirty="0"/>
              <a:t>Speed control to create situations. </a:t>
            </a:r>
            <a:r>
              <a:rPr lang="en-NZ" sz="2400" dirty="0" err="1" smtClean="0"/>
              <a:t>Eg</a:t>
            </a:r>
            <a:r>
              <a:rPr lang="en-NZ" sz="2400" dirty="0" smtClean="0"/>
              <a:t> Mark </a:t>
            </a:r>
            <a:r>
              <a:rPr lang="en-NZ" sz="2400" dirty="0"/>
              <a:t>traps.</a:t>
            </a:r>
          </a:p>
          <a:p>
            <a:r>
              <a:rPr lang="en-NZ" sz="2400" dirty="0"/>
              <a:t>Boat handling, mark rounding. </a:t>
            </a:r>
          </a:p>
          <a:p>
            <a:r>
              <a:rPr lang="en-NZ" sz="2400" dirty="0"/>
              <a:t>Tactics, Boat positioning.</a:t>
            </a:r>
          </a:p>
          <a:p>
            <a:r>
              <a:rPr lang="en-NZ" sz="2400" dirty="0"/>
              <a:t>Magic number 10, Racing.</a:t>
            </a:r>
          </a:p>
          <a:p>
            <a:r>
              <a:rPr lang="en-NZ" sz="2400" dirty="0">
                <a:solidFill>
                  <a:srgbClr val="FF0000"/>
                </a:solidFill>
              </a:rPr>
              <a:t>Teams Racing is about the APPLICATION of the rules to gain advantage for your team</a:t>
            </a:r>
            <a:r>
              <a:rPr lang="en-NZ" sz="24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NZ" sz="2400" dirty="0" smtClean="0">
                <a:solidFill>
                  <a:srgbClr val="FF0000"/>
                </a:solidFill>
              </a:rPr>
              <a:t>The very close short racing forces teams to plan and execute rules for boat position or avoidance decisions.</a:t>
            </a:r>
            <a:endParaRPr lang="en-NZ" sz="2400" dirty="0">
              <a:solidFill>
                <a:srgbClr val="FF00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259632" y="260648"/>
            <a:ext cx="5486400" cy="566738"/>
          </a:xfrm>
        </p:spPr>
        <p:txBody>
          <a:bodyPr>
            <a:normAutofit/>
          </a:bodyPr>
          <a:lstStyle/>
          <a:p>
            <a:r>
              <a:rPr lang="en-NZ" sz="2400" dirty="0" smtClean="0"/>
              <a:t>TEAMS Racing Program: </a:t>
            </a:r>
            <a:endParaRPr lang="en-NZ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475656" y="5874375"/>
            <a:ext cx="1829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 smtClean="0"/>
              <a:t>AWESOME SKILLS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96945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692696"/>
            <a:ext cx="5486400" cy="566738"/>
          </a:xfrm>
        </p:spPr>
        <p:txBody>
          <a:bodyPr/>
          <a:lstStyle/>
          <a:p>
            <a:r>
              <a:rPr lang="en-NZ" dirty="0" smtClean="0"/>
              <a:t>Teams Racing 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91880" y="404664"/>
            <a:ext cx="5486400" cy="4687416"/>
          </a:xfrm>
        </p:spPr>
        <p:txBody>
          <a:bodyPr>
            <a:normAutofit/>
          </a:bodyPr>
          <a:lstStyle/>
          <a:p>
            <a:r>
              <a:rPr lang="en-NZ" sz="3600" dirty="0" smtClean="0"/>
              <a:t>Goal</a:t>
            </a:r>
            <a:r>
              <a:rPr lang="en-NZ" sz="3600" dirty="0"/>
              <a:t>, </a:t>
            </a:r>
            <a:endParaRPr lang="en-NZ" sz="3600" dirty="0" smtClean="0"/>
          </a:p>
          <a:p>
            <a:r>
              <a:rPr lang="en-NZ" sz="3600" dirty="0" smtClean="0"/>
              <a:t>8 Teams : Local </a:t>
            </a:r>
            <a:r>
              <a:rPr lang="en-NZ" sz="3600" dirty="0"/>
              <a:t>Champs </a:t>
            </a:r>
            <a:r>
              <a:rPr lang="en-NZ" sz="3600" dirty="0" smtClean="0"/>
              <a:t>April 2018 Evans Bay. </a:t>
            </a:r>
          </a:p>
          <a:p>
            <a:endParaRPr lang="en-NZ" sz="3600" dirty="0"/>
          </a:p>
          <a:p>
            <a:r>
              <a:rPr lang="en-NZ" sz="3600" dirty="0" smtClean="0"/>
              <a:t>2 teams : Nationals </a:t>
            </a:r>
            <a:r>
              <a:rPr lang="en-NZ" sz="3600" dirty="0"/>
              <a:t>April </a:t>
            </a:r>
            <a:r>
              <a:rPr lang="en-NZ" sz="3600" dirty="0" smtClean="0"/>
              <a:t>2018, </a:t>
            </a:r>
            <a:r>
              <a:rPr lang="en-NZ" sz="3600" dirty="0" err="1" smtClean="0"/>
              <a:t>Taupo</a:t>
            </a:r>
            <a:r>
              <a:rPr lang="en-NZ" sz="3600" dirty="0" smtClean="0"/>
              <a:t> </a:t>
            </a:r>
            <a:endParaRPr lang="en-NZ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259632" y="501317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Personally amazed at the acceleration of knowledge and application .  Committed  sailors , knowledgeable , </a:t>
            </a:r>
            <a:r>
              <a:rPr lang="en-NZ" dirty="0" err="1" smtClean="0"/>
              <a:t>skillful</a:t>
            </a:r>
            <a:r>
              <a:rPr lang="en-NZ" dirty="0" smtClean="0"/>
              <a:t>, confident.   Great coaches at TRIYA.</a:t>
            </a:r>
            <a:endParaRPr lang="en-NZ" dirty="0"/>
          </a:p>
        </p:txBody>
      </p:sp>
      <p:sp>
        <p:nvSpPr>
          <p:cNvPr id="3" name="TextBox 2"/>
          <p:cNvSpPr txBox="1"/>
          <p:nvPr/>
        </p:nvSpPr>
        <p:spPr>
          <a:xfrm>
            <a:off x="1547664" y="227687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rgbClr val="FF0000"/>
                </a:solidFill>
              </a:rPr>
              <a:t>2017 Goal achieved</a:t>
            </a:r>
            <a:endParaRPr lang="en-N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042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050" name="Picture 2" descr="C:\Users\Phil\Documents\Phil Work\Sailing Director\Photos TRIYA\3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9356" y="-1619647"/>
            <a:ext cx="11517534" cy="972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0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420sailing.org.nz/picture/img_8362.jpg?pictureId=10239447&amp;asGalleryImage=true&amp;__SQUARESPACE_CACHEVERSION=14017203745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307620" cy="5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6166024"/>
            <a:ext cx="1510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 smtClean="0"/>
              <a:t>FLEET RACING</a:t>
            </a:r>
          </a:p>
        </p:txBody>
      </p:sp>
    </p:spTree>
    <p:extLst>
      <p:ext uri="{BB962C8B-B14F-4D97-AF65-F5344CB8AC3E}">
        <p14:creationId xmlns:p14="http://schemas.microsoft.com/office/powerpoint/2010/main" val="1368492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2179" y="174084"/>
            <a:ext cx="7700261" cy="5775196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84" y="5949280"/>
            <a:ext cx="7704856" cy="720080"/>
          </a:xfrm>
        </p:spPr>
        <p:txBody>
          <a:bodyPr>
            <a:normAutofit fontScale="62500" lnSpcReduction="20000"/>
          </a:bodyPr>
          <a:lstStyle/>
          <a:p>
            <a:r>
              <a:rPr lang="en-NZ" dirty="0" smtClean="0"/>
              <a:t>Sailing nicely: </a:t>
            </a:r>
            <a:r>
              <a:rPr lang="en-NZ" dirty="0"/>
              <a:t>S</a:t>
            </a:r>
            <a:r>
              <a:rPr lang="en-NZ" dirty="0" smtClean="0"/>
              <a:t>peed v height.                                                  </a:t>
            </a:r>
            <a:r>
              <a:rPr lang="en-NZ" sz="2400" dirty="0" smtClean="0"/>
              <a:t>Winter Program and summer blocks,  </a:t>
            </a:r>
          </a:p>
          <a:p>
            <a:r>
              <a:rPr lang="en-NZ" sz="2400" dirty="0" smtClean="0"/>
              <a:t>GOAL: </a:t>
            </a:r>
            <a:r>
              <a:rPr lang="en-NZ" sz="2600" dirty="0" smtClean="0"/>
              <a:t>to extend a group of experienced young sailors to perform creditably at National Competition</a:t>
            </a:r>
            <a:endParaRPr lang="en-NZ" sz="2600" dirty="0"/>
          </a:p>
        </p:txBody>
      </p:sp>
    </p:spTree>
    <p:extLst>
      <p:ext uri="{BB962C8B-B14F-4D97-AF65-F5344CB8AC3E}">
        <p14:creationId xmlns:p14="http://schemas.microsoft.com/office/powerpoint/2010/main" val="390918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7" y="234732"/>
            <a:ext cx="7811417" cy="585856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576" y="1196752"/>
            <a:ext cx="5516016" cy="648072"/>
          </a:xfrm>
        </p:spPr>
        <p:txBody>
          <a:bodyPr>
            <a:normAutofit/>
          </a:bodyPr>
          <a:lstStyle/>
          <a:p>
            <a:r>
              <a:rPr lang="en-NZ" sz="2900" dirty="0" smtClean="0"/>
              <a:t>Double Luff Spinnaker handling</a:t>
            </a:r>
          </a:p>
          <a:p>
            <a:endParaRPr lang="en-NZ" sz="2900" dirty="0"/>
          </a:p>
        </p:txBody>
      </p:sp>
    </p:spTree>
    <p:extLst>
      <p:ext uri="{BB962C8B-B14F-4D97-AF65-F5344CB8AC3E}">
        <p14:creationId xmlns:p14="http://schemas.microsoft.com/office/powerpoint/2010/main" val="79367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744" y="836712"/>
            <a:ext cx="1123528" cy="293910"/>
          </a:xfrm>
        </p:spPr>
        <p:txBody>
          <a:bodyPr>
            <a:normAutofit fontScale="77500" lnSpcReduction="20000"/>
          </a:bodyPr>
          <a:lstStyle/>
          <a:p>
            <a:r>
              <a:rPr lang="en-NZ" dirty="0" smtClean="0"/>
              <a:t>12 Much </a:t>
            </a:r>
            <a:r>
              <a:rPr lang="en-NZ" dirty="0"/>
              <a:t>better.</a:t>
            </a:r>
          </a:p>
        </p:txBody>
      </p:sp>
      <p:pic>
        <p:nvPicPr>
          <p:cNvPr id="1026" name="Picture 2" descr="C:\Users\Phil\Documents\Phil Work\Sailing Director\Photos TRIYA\Arty spray  IMG_241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0" r="9950"/>
          <a:stretch>
            <a:fillRect/>
          </a:stretch>
        </p:blipFill>
        <p:spPr bwMode="auto">
          <a:xfrm>
            <a:off x="683568" y="612775"/>
            <a:ext cx="7843996" cy="587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5805264"/>
            <a:ext cx="1806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400" dirty="0" smtClean="0"/>
              <a:t>Trapeze skills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99867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Welcome:  T.R.I.Y.A. Sailing 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49009"/>
            <a:ext cx="8229600" cy="4228344"/>
          </a:xfrm>
        </p:spPr>
      </p:pic>
      <p:sp>
        <p:nvSpPr>
          <p:cNvPr id="3" name="TextBox 2"/>
          <p:cNvSpPr txBox="1"/>
          <p:nvPr/>
        </p:nvSpPr>
        <p:spPr>
          <a:xfrm>
            <a:off x="467544" y="6021288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NZ" dirty="0"/>
              <a:t> </a:t>
            </a:r>
            <a:r>
              <a:rPr lang="en-NZ" dirty="0" err="1"/>
              <a:t>Tup</a:t>
            </a:r>
            <a:r>
              <a:rPr lang="en-NZ" dirty="0"/>
              <a:t> Radford, an Old Boy of Scots, wanted to give </a:t>
            </a:r>
            <a:r>
              <a:rPr lang="en-NZ" dirty="0" smtClean="0"/>
              <a:t>all Wellington area college </a:t>
            </a:r>
            <a:r>
              <a:rPr lang="en-NZ" dirty="0"/>
              <a:t>age students a bigger boat to learn to sail in</a:t>
            </a:r>
            <a:r>
              <a:rPr lang="en-NZ" dirty="0" smtClean="0"/>
              <a:t>.  A remarkable asset.</a:t>
            </a:r>
          </a:p>
        </p:txBody>
      </p:sp>
    </p:spTree>
    <p:extLst>
      <p:ext uri="{BB962C8B-B14F-4D97-AF65-F5344CB8AC3E}">
        <p14:creationId xmlns:p14="http://schemas.microsoft.com/office/powerpoint/2010/main" val="151116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91680" y="5805264"/>
            <a:ext cx="5486400" cy="509934"/>
          </a:xfrm>
        </p:spPr>
        <p:txBody>
          <a:bodyPr>
            <a:normAutofit/>
          </a:bodyPr>
          <a:lstStyle/>
          <a:p>
            <a:r>
              <a:rPr lang="en-NZ" sz="2000" dirty="0" smtClean="0"/>
              <a:t>Trapeze Skills.</a:t>
            </a:r>
          </a:p>
          <a:p>
            <a:endParaRPr lang="en-NZ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2" b="4092"/>
          <a:stretch>
            <a:fillRect/>
          </a:stretch>
        </p:blipFill>
        <p:spPr>
          <a:xfrm>
            <a:off x="899592" y="159277"/>
            <a:ext cx="7527983" cy="5645987"/>
          </a:xfrm>
        </p:spPr>
      </p:pic>
    </p:spTree>
    <p:extLst>
      <p:ext uri="{BB962C8B-B14F-4D97-AF65-F5344CB8AC3E}">
        <p14:creationId xmlns:p14="http://schemas.microsoft.com/office/powerpoint/2010/main" val="205516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7444" y="612774"/>
            <a:ext cx="7499384" cy="562453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9672" y="980728"/>
            <a:ext cx="6120680" cy="504056"/>
          </a:xfrm>
        </p:spPr>
        <p:txBody>
          <a:bodyPr>
            <a:normAutofit/>
          </a:bodyPr>
          <a:lstStyle/>
          <a:p>
            <a:r>
              <a:rPr lang="en-NZ" sz="2000" dirty="0" smtClean="0"/>
              <a:t>Racing tactics. : gybe inside and soak down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354661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31640" y="6309320"/>
            <a:ext cx="3139752" cy="293910"/>
          </a:xfrm>
        </p:spPr>
        <p:txBody>
          <a:bodyPr>
            <a:normAutofit fontScale="85000" lnSpcReduction="10000"/>
          </a:bodyPr>
          <a:lstStyle/>
          <a:p>
            <a:r>
              <a:rPr lang="en-NZ" dirty="0" smtClean="0"/>
              <a:t>17. It </a:t>
            </a:r>
            <a:r>
              <a:rPr lang="en-NZ" dirty="0"/>
              <a:t>can be close, Learn the rules of sailing.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485964"/>
            <a:ext cx="7728857" cy="5796643"/>
          </a:xfrm>
        </p:spPr>
      </p:pic>
      <p:sp>
        <p:nvSpPr>
          <p:cNvPr id="5" name="Text Placeholder 3"/>
          <p:cNvSpPr txBox="1">
            <a:spLocks/>
          </p:cNvSpPr>
          <p:nvPr/>
        </p:nvSpPr>
        <p:spPr>
          <a:xfrm>
            <a:off x="2339752" y="764704"/>
            <a:ext cx="4176464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Z" sz="2000" dirty="0" smtClean="0"/>
              <a:t>What do I do NOW ????</a:t>
            </a:r>
          </a:p>
          <a:p>
            <a:r>
              <a:rPr lang="en-NZ" sz="2000" dirty="0" smtClean="0"/>
              <a:t>Great skills for progressing into the E6 Youth Scheme.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189163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9592" y="6237312"/>
            <a:ext cx="4824536" cy="293910"/>
          </a:xfrm>
        </p:spPr>
        <p:txBody>
          <a:bodyPr>
            <a:normAutofit lnSpcReduction="10000"/>
          </a:bodyPr>
          <a:lstStyle/>
          <a:p>
            <a:r>
              <a:rPr lang="en-NZ" dirty="0" smtClean="0"/>
              <a:t>19. Start line tactics in big fleets, mixed fleets and small fleets</a:t>
            </a:r>
            <a:endParaRPr lang="en-NZ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8" r="29238"/>
          <a:stretch>
            <a:fillRect/>
          </a:stretch>
        </p:blipFill>
        <p:spPr>
          <a:xfrm>
            <a:off x="395536" y="288739"/>
            <a:ext cx="7992888" cy="5994666"/>
          </a:xfrm>
        </p:spPr>
      </p:pic>
    </p:spTree>
    <p:extLst>
      <p:ext uri="{BB962C8B-B14F-4D97-AF65-F5344CB8AC3E}">
        <p14:creationId xmlns:p14="http://schemas.microsoft.com/office/powerpoint/2010/main" val="171394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" r="206"/>
          <a:stretch>
            <a:fillRect/>
          </a:stretch>
        </p:blipFill>
        <p:spPr>
          <a:xfrm>
            <a:off x="643401" y="476672"/>
            <a:ext cx="7854484" cy="589086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5656" y="1124744"/>
            <a:ext cx="6164088" cy="365918"/>
          </a:xfrm>
        </p:spPr>
        <p:txBody>
          <a:bodyPr/>
          <a:lstStyle/>
          <a:p>
            <a:pPr lvl="0"/>
            <a:r>
              <a:rPr lang="en-NZ" dirty="0" smtClean="0"/>
              <a:t>Team </a:t>
            </a:r>
            <a:r>
              <a:rPr lang="en-NZ" dirty="0"/>
              <a:t>work is big here, we work together to launch and retrieve the RIB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1149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3568" y="5805264"/>
            <a:ext cx="7488832" cy="509934"/>
          </a:xfrm>
        </p:spPr>
        <p:txBody>
          <a:bodyPr>
            <a:normAutofit/>
          </a:bodyPr>
          <a:lstStyle/>
          <a:p>
            <a:r>
              <a:rPr lang="en-NZ" dirty="0" err="1" smtClean="0"/>
              <a:t>So.</a:t>
            </a:r>
            <a:r>
              <a:rPr lang="en-NZ" dirty="0" smtClean="0"/>
              <a:t> Why is 420 so good for the job.</a:t>
            </a:r>
            <a:endParaRPr lang="en-NZ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1407" y="188640"/>
            <a:ext cx="7480993" cy="5610745"/>
          </a:xfrm>
        </p:spPr>
      </p:pic>
    </p:spTree>
    <p:extLst>
      <p:ext uri="{BB962C8B-B14F-4D97-AF65-F5344CB8AC3E}">
        <p14:creationId xmlns:p14="http://schemas.microsoft.com/office/powerpoint/2010/main" val="41264094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8271120" cy="5832648"/>
          </a:xfrm>
        </p:spPr>
      </p:pic>
      <p:sp>
        <p:nvSpPr>
          <p:cNvPr id="2" name="TextBox 1"/>
          <p:cNvSpPr txBox="1"/>
          <p:nvPr/>
        </p:nvSpPr>
        <p:spPr>
          <a:xfrm>
            <a:off x="395536" y="332656"/>
            <a:ext cx="288032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500" b="1" dirty="0" smtClean="0"/>
              <a:t>Olympic Sailors learned skills in 420:     </a:t>
            </a:r>
          </a:p>
          <a:p>
            <a:endParaRPr lang="en-NZ" sz="2800" dirty="0" smtClean="0"/>
          </a:p>
          <a:p>
            <a:endParaRPr lang="en-NZ" sz="2800" dirty="0" smtClean="0"/>
          </a:p>
          <a:p>
            <a:r>
              <a:rPr lang="en-NZ" sz="2800" dirty="0" smtClean="0"/>
              <a:t>Peter Burling</a:t>
            </a:r>
          </a:p>
          <a:p>
            <a:r>
              <a:rPr lang="en-NZ" sz="2800" dirty="0" smtClean="0"/>
              <a:t>Blair </a:t>
            </a:r>
            <a:r>
              <a:rPr lang="en-NZ" sz="2800" dirty="0" err="1" smtClean="0"/>
              <a:t>Tuke</a:t>
            </a:r>
            <a:endParaRPr lang="en-NZ" sz="2800" dirty="0" smtClean="0"/>
          </a:p>
          <a:p>
            <a:r>
              <a:rPr lang="en-NZ" sz="2800" dirty="0" smtClean="0"/>
              <a:t>Alex Maloney </a:t>
            </a:r>
          </a:p>
          <a:p>
            <a:r>
              <a:rPr lang="en-NZ" sz="2800" dirty="0" smtClean="0"/>
              <a:t>Olivia </a:t>
            </a:r>
            <a:r>
              <a:rPr lang="en-NZ" sz="2800" dirty="0" err="1" smtClean="0"/>
              <a:t>Powrie</a:t>
            </a:r>
            <a:r>
              <a:rPr lang="en-NZ" sz="2800" dirty="0" smtClean="0"/>
              <a:t> </a:t>
            </a:r>
          </a:p>
          <a:p>
            <a:r>
              <a:rPr lang="en-NZ" sz="2800" dirty="0" smtClean="0"/>
              <a:t>Jo </a:t>
            </a:r>
            <a:r>
              <a:rPr lang="en-NZ" sz="2800" dirty="0" err="1" smtClean="0"/>
              <a:t>Aleh</a:t>
            </a:r>
            <a:endParaRPr lang="en-NZ" sz="2800" dirty="0" smtClean="0"/>
          </a:p>
          <a:p>
            <a:r>
              <a:rPr lang="en-NZ" sz="2800" dirty="0" smtClean="0"/>
              <a:t>Jason Saunders </a:t>
            </a:r>
          </a:p>
          <a:p>
            <a:r>
              <a:rPr lang="en-NZ" sz="2800" dirty="0" smtClean="0"/>
              <a:t>Paul Snow-Hansen and more !       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12456997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301608" cy="1296144"/>
          </a:xfrm>
        </p:spPr>
        <p:txBody>
          <a:bodyPr>
            <a:noAutofit/>
          </a:bodyPr>
          <a:lstStyle/>
          <a:p>
            <a:r>
              <a:rPr lang="en-NZ" sz="4800" dirty="0" smtClean="0"/>
              <a:t>So What did they learn as 14 to 18 year olds in </a:t>
            </a:r>
            <a:r>
              <a:rPr lang="en-NZ" sz="4800" smtClean="0"/>
              <a:t>420 class.</a:t>
            </a:r>
            <a:endParaRPr lang="en-NZ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780928"/>
            <a:ext cx="8229600" cy="3312368"/>
          </a:xfrm>
        </p:spPr>
        <p:txBody>
          <a:bodyPr>
            <a:normAutofit fontScale="92500" lnSpcReduction="20000"/>
          </a:bodyPr>
          <a:lstStyle/>
          <a:p>
            <a:r>
              <a:rPr lang="en-NZ" sz="4000" dirty="0" smtClean="0"/>
              <a:t>Boat </a:t>
            </a:r>
            <a:r>
              <a:rPr lang="en-NZ" sz="4000" dirty="0" smtClean="0"/>
              <a:t>and rig set up.</a:t>
            </a:r>
          </a:p>
          <a:p>
            <a:r>
              <a:rPr lang="en-NZ" sz="4000" dirty="0" smtClean="0"/>
              <a:t>Inter </a:t>
            </a:r>
            <a:r>
              <a:rPr lang="en-NZ" sz="4000" dirty="0" smtClean="0"/>
              <a:t>relation of the parts of rig, sails, hull, foils and optimising the relationships.</a:t>
            </a:r>
          </a:p>
          <a:p>
            <a:r>
              <a:rPr lang="en-NZ" sz="4000" dirty="0" smtClean="0"/>
              <a:t>Double </a:t>
            </a:r>
            <a:r>
              <a:rPr lang="en-NZ" sz="4000" dirty="0" smtClean="0"/>
              <a:t>luff kite. </a:t>
            </a:r>
            <a:endParaRPr lang="en-NZ" sz="4000" dirty="0" smtClean="0"/>
          </a:p>
          <a:p>
            <a:r>
              <a:rPr lang="en-NZ" sz="4000" dirty="0" smtClean="0"/>
              <a:t>Teamwork</a:t>
            </a:r>
          </a:p>
          <a:p>
            <a:endParaRPr lang="en-NZ" sz="4000" dirty="0" smtClean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811718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5530626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All parts are interrelated.</a:t>
            </a:r>
            <a:br>
              <a:rPr lang="en-NZ" dirty="0" smtClean="0"/>
            </a:br>
            <a:r>
              <a:rPr lang="en-NZ" dirty="0" smtClean="0"/>
              <a:t/>
            </a:r>
            <a:br>
              <a:rPr lang="en-NZ" dirty="0" smtClean="0"/>
            </a:br>
            <a:r>
              <a:rPr lang="en-NZ" dirty="0" smtClean="0"/>
              <a:t>Understanding  how rig works…</a:t>
            </a:r>
            <a:br>
              <a:rPr lang="en-NZ" dirty="0" smtClean="0"/>
            </a:br>
            <a:r>
              <a:rPr lang="en-NZ" dirty="0" smtClean="0"/>
              <a:t/>
            </a:r>
            <a:br>
              <a:rPr lang="en-NZ" dirty="0" smtClean="0"/>
            </a:br>
            <a:r>
              <a:rPr lang="en-NZ" dirty="0" err="1" smtClean="0"/>
              <a:t>Eg</a:t>
            </a:r>
            <a:r>
              <a:rPr lang="en-NZ" dirty="0" smtClean="0"/>
              <a:t> Windy day </a:t>
            </a:r>
            <a:br>
              <a:rPr lang="en-NZ" dirty="0" smtClean="0"/>
            </a:br>
            <a:r>
              <a:rPr lang="en-NZ" sz="1400" dirty="0" smtClean="0"/>
              <a:t>C of E –  </a:t>
            </a:r>
            <a:r>
              <a:rPr lang="en-NZ" sz="1400" dirty="0"/>
              <a:t>boat balance - </a:t>
            </a:r>
            <a:r>
              <a:rPr lang="en-NZ" sz="1400" dirty="0" smtClean="0"/>
              <a:t> </a:t>
            </a:r>
            <a:r>
              <a:rPr lang="en-NZ" sz="1400" dirty="0" err="1" smtClean="0"/>
              <a:t>cunno</a:t>
            </a:r>
            <a:r>
              <a:rPr lang="en-NZ" sz="1400" dirty="0" smtClean="0"/>
              <a:t> - Rake – jib fairlead – Jib luff tension – rig tension - Spreader effective angle-  </a:t>
            </a:r>
            <a:r>
              <a:rPr lang="en-NZ" sz="1400" dirty="0" err="1" smtClean="0"/>
              <a:t>prebend</a:t>
            </a:r>
            <a:r>
              <a:rPr lang="en-NZ" sz="1400" dirty="0" smtClean="0"/>
              <a:t> – leech tension – </a:t>
            </a:r>
            <a:r>
              <a:rPr lang="en-NZ" sz="1400" dirty="0" err="1" smtClean="0"/>
              <a:t>vang</a:t>
            </a:r>
            <a:r>
              <a:rPr lang="en-NZ" sz="1400" dirty="0" smtClean="0"/>
              <a:t> &amp; </a:t>
            </a:r>
            <a:r>
              <a:rPr lang="en-NZ" sz="1400" dirty="0" err="1" smtClean="0"/>
              <a:t>cunno</a:t>
            </a:r>
            <a:r>
              <a:rPr lang="en-NZ" sz="1400" dirty="0" smtClean="0"/>
              <a:t> -  mainsail twist -  pointing speed and </a:t>
            </a:r>
            <a:r>
              <a:rPr lang="en-NZ" sz="1300" dirty="0" smtClean="0"/>
              <a:t>height - centreboard  </a:t>
            </a:r>
            <a:r>
              <a:rPr lang="en-NZ" sz="1300" dirty="0"/>
              <a:t>rake  </a:t>
            </a:r>
            <a:r>
              <a:rPr lang="en-NZ" sz="1300" dirty="0" smtClean="0"/>
              <a:t>- C of E</a:t>
            </a:r>
            <a:endParaRPr lang="en-NZ" sz="13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93604" y="990974"/>
            <a:ext cx="6418660" cy="4813995"/>
          </a:xfrm>
        </p:spPr>
      </p:pic>
    </p:spTree>
    <p:extLst>
      <p:ext uri="{BB962C8B-B14F-4D97-AF65-F5344CB8AC3E}">
        <p14:creationId xmlns:p14="http://schemas.microsoft.com/office/powerpoint/2010/main" val="696054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b="1" dirty="0"/>
              <a:t>Fleet Racing Regatta Course covers: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NZ" dirty="0" smtClean="0"/>
              <a:t>Technical </a:t>
            </a:r>
            <a:r>
              <a:rPr lang="en-NZ" dirty="0"/>
              <a:t>rigging set up and adjustments</a:t>
            </a:r>
            <a:br>
              <a:rPr lang="en-NZ" dirty="0"/>
            </a:br>
            <a:r>
              <a:rPr lang="en-NZ" dirty="0"/>
              <a:t>Pre-race routines</a:t>
            </a:r>
            <a:br>
              <a:rPr lang="en-NZ" dirty="0"/>
            </a:br>
            <a:r>
              <a:rPr lang="en-NZ" dirty="0"/>
              <a:t>Starting in big fleets (mixed class and one class fleets)</a:t>
            </a:r>
            <a:br>
              <a:rPr lang="en-NZ" dirty="0"/>
            </a:br>
            <a:r>
              <a:rPr lang="en-NZ" dirty="0"/>
              <a:t>Boat handling for big fleets, first beat decisions.</a:t>
            </a:r>
            <a:br>
              <a:rPr lang="en-NZ" dirty="0"/>
            </a:br>
            <a:r>
              <a:rPr lang="en-NZ" dirty="0"/>
              <a:t>Tacking and gybing for speed.</a:t>
            </a:r>
            <a:br>
              <a:rPr lang="en-NZ" dirty="0"/>
            </a:br>
            <a:r>
              <a:rPr lang="en-NZ" dirty="0"/>
              <a:t>Trapeze techniques</a:t>
            </a:r>
            <a:br>
              <a:rPr lang="en-NZ" dirty="0"/>
            </a:br>
            <a:r>
              <a:rPr lang="en-NZ" dirty="0"/>
              <a:t>Spinnaker </a:t>
            </a:r>
            <a:r>
              <a:rPr lang="en-NZ" dirty="0" smtClean="0"/>
              <a:t>handling (double-luff, Pole spinnaker)</a:t>
            </a:r>
            <a:r>
              <a:rPr lang="en-NZ" dirty="0"/>
              <a:t/>
            </a:r>
            <a:br>
              <a:rPr lang="en-NZ" dirty="0"/>
            </a:br>
            <a:r>
              <a:rPr lang="en-NZ" dirty="0"/>
              <a:t>Boat speed vs </a:t>
            </a:r>
            <a:r>
              <a:rPr lang="en-NZ" dirty="0" smtClean="0"/>
              <a:t>height decisions. </a:t>
            </a:r>
            <a:r>
              <a:rPr lang="en-NZ" dirty="0"/>
              <a:t> </a:t>
            </a:r>
            <a:r>
              <a:rPr lang="en-NZ" dirty="0" smtClean="0"/>
              <a:t>- modes</a:t>
            </a:r>
            <a:r>
              <a:rPr lang="en-NZ" dirty="0"/>
              <a:t/>
            </a:r>
            <a:br>
              <a:rPr lang="en-NZ" dirty="0"/>
            </a:br>
            <a:r>
              <a:rPr lang="en-NZ" dirty="0"/>
              <a:t>Mark rounding tactics and techniques</a:t>
            </a:r>
            <a:br>
              <a:rPr lang="en-NZ" dirty="0"/>
            </a:br>
            <a:r>
              <a:rPr lang="en-NZ" dirty="0"/>
              <a:t>Using the rules.</a:t>
            </a:r>
            <a:br>
              <a:rPr lang="en-NZ" dirty="0"/>
            </a:br>
            <a:r>
              <a:rPr lang="en-NZ" dirty="0"/>
              <a:t>Capsize and recovery </a:t>
            </a:r>
            <a:r>
              <a:rPr lang="en-NZ" dirty="0" smtClean="0"/>
              <a:t>techniques</a:t>
            </a:r>
          </a:p>
          <a:p>
            <a:pPr marL="0" indent="0">
              <a:buNone/>
            </a:pPr>
            <a:r>
              <a:rPr lang="en-NZ" dirty="0" smtClean="0"/>
              <a:t>Weather systems, geography, wind oscillations.</a:t>
            </a:r>
          </a:p>
          <a:p>
            <a:pPr marL="0" indent="0">
              <a:buNone/>
            </a:pPr>
            <a:r>
              <a:rPr lang="en-NZ" dirty="0" smtClean="0"/>
              <a:t>Wind </a:t>
            </a:r>
            <a:r>
              <a:rPr lang="en-NZ" dirty="0"/>
              <a:t>variations and “local knowledge”, sailing in the Nationals course </a:t>
            </a:r>
            <a:r>
              <a:rPr lang="en-NZ" dirty="0" smtClean="0"/>
              <a:t>area. </a:t>
            </a:r>
          </a:p>
          <a:p>
            <a:pPr marL="0" indent="0">
              <a:buNone/>
            </a:pPr>
            <a:r>
              <a:rPr lang="en-NZ" dirty="0" smtClean="0"/>
              <a:t>Fitness</a:t>
            </a:r>
            <a:r>
              <a:rPr lang="en-NZ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4572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4614" y="955906"/>
            <a:ext cx="6632310" cy="4953763"/>
          </a:xfrm>
        </p:spPr>
      </p:pic>
      <p:sp>
        <p:nvSpPr>
          <p:cNvPr id="3" name="TextBox 2"/>
          <p:cNvSpPr txBox="1"/>
          <p:nvPr/>
        </p:nvSpPr>
        <p:spPr>
          <a:xfrm>
            <a:off x="467544" y="548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NZ" dirty="0"/>
          </a:p>
        </p:txBody>
      </p:sp>
      <p:sp>
        <p:nvSpPr>
          <p:cNvPr id="5" name="TextBox 4"/>
          <p:cNvSpPr txBox="1"/>
          <p:nvPr/>
        </p:nvSpPr>
        <p:spPr>
          <a:xfrm>
            <a:off x="559909" y="548680"/>
            <a:ext cx="2427915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NZ" sz="2000" dirty="0" smtClean="0"/>
              <a:t> </a:t>
            </a:r>
            <a:r>
              <a:rPr lang="en-NZ" sz="3200" dirty="0" smtClean="0"/>
              <a:t>TRIYA runs…</a:t>
            </a:r>
          </a:p>
          <a:p>
            <a:pPr lvl="0"/>
            <a:endParaRPr lang="en-NZ" sz="2000" dirty="0" smtClean="0"/>
          </a:p>
          <a:p>
            <a:pPr lvl="0"/>
            <a:r>
              <a:rPr lang="en-NZ" sz="2000" dirty="0" smtClean="0"/>
              <a:t>Learn to Sail.</a:t>
            </a:r>
          </a:p>
          <a:p>
            <a:pPr lvl="0"/>
            <a:endParaRPr lang="en-NZ" sz="2000" dirty="0" smtClean="0"/>
          </a:p>
          <a:p>
            <a:pPr lvl="0"/>
            <a:endParaRPr lang="en-NZ" sz="2000" dirty="0"/>
          </a:p>
          <a:p>
            <a:pPr lvl="0"/>
            <a:r>
              <a:rPr lang="en-NZ" sz="2000" dirty="0" smtClean="0"/>
              <a:t>E.O.T.C .</a:t>
            </a:r>
          </a:p>
          <a:p>
            <a:pPr lvl="0"/>
            <a:endParaRPr lang="en-NZ" sz="2000" dirty="0"/>
          </a:p>
          <a:p>
            <a:pPr lvl="0"/>
            <a:endParaRPr lang="en-NZ" sz="2000" dirty="0"/>
          </a:p>
          <a:p>
            <a:pPr lvl="0"/>
            <a:r>
              <a:rPr lang="en-NZ" sz="2000" dirty="0" smtClean="0"/>
              <a:t>Teams Racing: Goal, Local Champs </a:t>
            </a:r>
            <a:r>
              <a:rPr lang="en-NZ" sz="2000" dirty="0" smtClean="0"/>
              <a:t>then  Nationals </a:t>
            </a:r>
            <a:r>
              <a:rPr lang="en-NZ" sz="2000" dirty="0" smtClean="0"/>
              <a:t>April 2018</a:t>
            </a:r>
          </a:p>
          <a:p>
            <a:pPr lvl="0"/>
            <a:endParaRPr lang="en-NZ" sz="2000" dirty="0" smtClean="0"/>
          </a:p>
          <a:p>
            <a:pPr lvl="0"/>
            <a:endParaRPr lang="en-NZ" sz="2000" dirty="0" smtClean="0"/>
          </a:p>
          <a:p>
            <a:pPr lvl="0"/>
            <a:r>
              <a:rPr lang="en-NZ" sz="2000" dirty="0" smtClean="0"/>
              <a:t>Advanced fleet sailing.  Goal, Nationals March 2018 Naval Point YC.</a:t>
            </a:r>
          </a:p>
          <a:p>
            <a:pPr lvl="0"/>
            <a:r>
              <a:rPr lang="en-NZ" sz="2000" dirty="0" smtClean="0"/>
              <a:t>   </a:t>
            </a:r>
          </a:p>
          <a:p>
            <a:pPr lvl="0"/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63393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1143000"/>
          </a:xfrm>
        </p:spPr>
        <p:txBody>
          <a:bodyPr/>
          <a:lstStyle/>
          <a:p>
            <a:r>
              <a:rPr lang="en-NZ" dirty="0" smtClean="0"/>
              <a:t>Prestart check</a:t>
            </a:r>
            <a:endParaRPr lang="en-NZ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59695" y="260349"/>
          <a:ext cx="3286072" cy="5865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3606"/>
                <a:gridCol w="2532466"/>
              </a:tblGrid>
              <a:tr h="26662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Start sequence 420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 hMerge="1"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10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Kite set check.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Tack Angles up course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Kite sheets set.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Line Bias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TIME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Transit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5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TIME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Course Flag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Transit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Line Bias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4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TIME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cunningham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Vang set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Plate angle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Venturi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1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TIME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Jib sheet Free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 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SPACE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30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Weather sheet set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15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>
                          <a:effectLst/>
                        </a:rPr>
                        <a:t>Hook Up Wire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  <a:tr h="266628">
                <a:tc>
                  <a:txBody>
                    <a:bodyPr/>
                    <a:lstStyle/>
                    <a:p>
                      <a:pPr algn="ctr" fontAlgn="b"/>
                      <a:r>
                        <a:rPr lang="en-NZ" sz="1700" u="none" strike="noStrike">
                          <a:effectLst/>
                        </a:rPr>
                        <a:t>0</a:t>
                      </a:r>
                      <a:endParaRPr lang="en-NZ" sz="1700" b="1" i="0" u="none" strike="noStrike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1700" u="none" strike="noStrike" dirty="0">
                          <a:effectLst/>
                        </a:rPr>
                        <a:t>Gone.</a:t>
                      </a:r>
                      <a:endParaRPr lang="en-NZ" sz="1700" b="1" i="0" u="none" strike="noStrike" dirty="0">
                        <a:effectLst/>
                        <a:latin typeface="Arial"/>
                      </a:endParaRPr>
                    </a:p>
                  </a:txBody>
                  <a:tcPr marL="7017" marR="7017" marT="701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1391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Pathway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420 sailing at TRIYA</a:t>
            </a:r>
          </a:p>
          <a:p>
            <a:pPr marL="0" indent="0">
              <a:buNone/>
            </a:pPr>
            <a:r>
              <a:rPr lang="en-NZ" dirty="0" smtClean="0"/>
              <a:t>Pole, double luff spinnaker handling.</a:t>
            </a:r>
          </a:p>
          <a:p>
            <a:pPr marL="0" indent="0">
              <a:buNone/>
            </a:pPr>
            <a:r>
              <a:rPr lang="en-NZ" dirty="0" smtClean="0"/>
              <a:t>Tight close racing, rules applications are paramount in teams events and training.</a:t>
            </a:r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r>
              <a:rPr lang="en-NZ" dirty="0" smtClean="0"/>
              <a:t>Makes TRIYA program a natural pre-requisite to the E6 Youth Scheme that runs to U23 age. </a:t>
            </a:r>
          </a:p>
        </p:txBody>
      </p:sp>
    </p:spTree>
    <p:extLst>
      <p:ext uri="{BB962C8B-B14F-4D97-AF65-F5344CB8AC3E}">
        <p14:creationId xmlns:p14="http://schemas.microsoft.com/office/powerpoint/2010/main" val="41030482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Pathway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NZ" sz="3800" dirty="0" smtClean="0"/>
              <a:t>Pole-Double Luff spinnaker </a:t>
            </a:r>
          </a:p>
          <a:p>
            <a:pPr marL="0" indent="0">
              <a:buNone/>
            </a:pPr>
            <a:r>
              <a:rPr lang="en-NZ" sz="3800" dirty="0"/>
              <a:t>Obvious step to keel boat sailing </a:t>
            </a:r>
          </a:p>
          <a:p>
            <a:endParaRPr lang="en-NZ" sz="3800" dirty="0"/>
          </a:p>
          <a:p>
            <a:endParaRPr lang="en-NZ" sz="3800" dirty="0" smtClean="0"/>
          </a:p>
          <a:p>
            <a:r>
              <a:rPr lang="en-NZ" sz="3800" dirty="0" smtClean="0"/>
              <a:t>Rigging and boat </a:t>
            </a:r>
            <a:r>
              <a:rPr lang="en-NZ" sz="3800" dirty="0"/>
              <a:t>set </a:t>
            </a:r>
            <a:r>
              <a:rPr lang="en-NZ" sz="3800" dirty="0" smtClean="0"/>
              <a:t>up…</a:t>
            </a:r>
          </a:p>
          <a:p>
            <a:r>
              <a:rPr lang="en-NZ" sz="3800" dirty="0" smtClean="0"/>
              <a:t>Required </a:t>
            </a:r>
            <a:r>
              <a:rPr lang="en-NZ" sz="3800" dirty="0"/>
              <a:t>understanding of many adjustments on the 420 </a:t>
            </a:r>
            <a:endParaRPr lang="en-NZ" sz="3800" dirty="0" smtClean="0"/>
          </a:p>
          <a:p>
            <a:pPr marL="0" indent="0">
              <a:buNone/>
            </a:pPr>
            <a:r>
              <a:rPr lang="en-NZ" sz="3800" dirty="0" smtClean="0"/>
              <a:t>makes </a:t>
            </a:r>
            <a:r>
              <a:rPr lang="en-NZ" sz="3800" dirty="0"/>
              <a:t>it an ideal trainer for any boat you move into.</a:t>
            </a:r>
          </a:p>
          <a:p>
            <a:endParaRPr lang="en-NZ" dirty="0" smtClean="0"/>
          </a:p>
          <a:p>
            <a:pPr marL="0" indent="0">
              <a:buNone/>
            </a:pPr>
            <a:r>
              <a:rPr lang="en-NZ" dirty="0" smtClean="0"/>
              <a:t> </a:t>
            </a:r>
          </a:p>
          <a:p>
            <a:endParaRPr lang="en-NZ" dirty="0" smtClean="0"/>
          </a:p>
          <a:p>
            <a:pPr marL="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913630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Pathway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Types of courses – trapezoid, triangles in 420 sailing.</a:t>
            </a:r>
          </a:p>
          <a:p>
            <a:endParaRPr lang="en-NZ" dirty="0"/>
          </a:p>
          <a:p>
            <a:r>
              <a:rPr lang="en-NZ" dirty="0" smtClean="0"/>
              <a:t>Greater range of tactical decisions required with the double luff spinnaker.</a:t>
            </a:r>
          </a:p>
          <a:p>
            <a:endParaRPr lang="en-NZ" sz="2800" dirty="0" smtClean="0"/>
          </a:p>
          <a:p>
            <a:r>
              <a:rPr lang="en-NZ" sz="2800" dirty="0" smtClean="0"/>
              <a:t>Go high and set ? Go low, set and dump ? Just go and hope ?  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19953724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420sailing.org.nz/picture/img_8362.jpg?pictureId=10239447&amp;asGalleryImage=true&amp;__SQUARESPACE_CACHEVERSION=14017203745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307620" cy="5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6166024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GOAL for current program : </a:t>
            </a:r>
            <a:r>
              <a:rPr lang="en-NZ" dirty="0" smtClean="0">
                <a:solidFill>
                  <a:srgbClr val="FF0000"/>
                </a:solidFill>
              </a:rPr>
              <a:t>  Goal achieved : 4 of 5 boats offered place in NZ team.</a:t>
            </a:r>
            <a:endParaRPr lang="en-NZ" dirty="0" smtClean="0"/>
          </a:p>
          <a:p>
            <a:r>
              <a:rPr lang="en-NZ" dirty="0" smtClean="0"/>
              <a:t>NZL Nationals 9-12 March 2017 in Evans Bay.  Selection for Worlds…?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579503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420 sai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91" y="929382"/>
            <a:ext cx="8362950" cy="544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0591" y="329716"/>
            <a:ext cx="8362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NZ" dirty="0" smtClean="0"/>
              <a:t>420 </a:t>
            </a:r>
            <a:r>
              <a:rPr lang="en-NZ" dirty="0"/>
              <a:t>International </a:t>
            </a:r>
            <a:r>
              <a:rPr lang="en-NZ" dirty="0" smtClean="0"/>
              <a:t>class World Championship, 15-23 December 2017 Freemantle AUS . </a:t>
            </a:r>
            <a:endParaRPr lang="en-NZ" dirty="0"/>
          </a:p>
          <a:p>
            <a:pPr lvl="0"/>
            <a:endParaRPr lang="en-NZ" dirty="0" smtClean="0">
              <a:solidFill>
                <a:srgbClr val="FF0000"/>
              </a:solidFill>
            </a:endParaRPr>
          </a:p>
          <a:p>
            <a:pPr lvl="0"/>
            <a:r>
              <a:rPr lang="en-NZ" dirty="0" smtClean="0">
                <a:solidFill>
                  <a:srgbClr val="FF0000"/>
                </a:solidFill>
              </a:rPr>
              <a:t>Congratulations on Selection: Andre </a:t>
            </a:r>
            <a:r>
              <a:rPr lang="en-NZ" dirty="0" err="1" smtClean="0">
                <a:solidFill>
                  <a:srgbClr val="FF0000"/>
                </a:solidFill>
              </a:rPr>
              <a:t>VanDam</a:t>
            </a:r>
            <a:r>
              <a:rPr lang="en-NZ" dirty="0" smtClean="0">
                <a:solidFill>
                  <a:srgbClr val="FF0000"/>
                </a:solidFill>
              </a:rPr>
              <a:t>, Fin </a:t>
            </a:r>
            <a:r>
              <a:rPr lang="en-NZ" dirty="0" err="1" smtClean="0">
                <a:solidFill>
                  <a:srgbClr val="FF0000"/>
                </a:solidFill>
              </a:rPr>
              <a:t>Georgeson</a:t>
            </a:r>
            <a:r>
              <a:rPr lang="en-NZ" dirty="0" smtClean="0">
                <a:solidFill>
                  <a:srgbClr val="FF0000"/>
                </a:solidFill>
              </a:rPr>
              <a:t>: Daniel </a:t>
            </a:r>
            <a:r>
              <a:rPr lang="en-NZ" dirty="0" err="1" smtClean="0">
                <a:solidFill>
                  <a:srgbClr val="FF0000"/>
                </a:solidFill>
              </a:rPr>
              <a:t>Winsley</a:t>
            </a:r>
            <a:r>
              <a:rPr lang="en-NZ" dirty="0" smtClean="0">
                <a:solidFill>
                  <a:srgbClr val="FF0000"/>
                </a:solidFill>
              </a:rPr>
              <a:t>, Ryan Tait: Hamish &amp; Alex Edwards: Darby </a:t>
            </a:r>
            <a:r>
              <a:rPr lang="en-NZ" dirty="0" err="1" smtClean="0">
                <a:solidFill>
                  <a:srgbClr val="FF0000"/>
                </a:solidFill>
              </a:rPr>
              <a:t>Georgeson</a:t>
            </a:r>
            <a:r>
              <a:rPr lang="en-NZ" dirty="0" smtClean="0">
                <a:solidFill>
                  <a:srgbClr val="FF0000"/>
                </a:solidFill>
              </a:rPr>
              <a:t>, Helena Terry:</a:t>
            </a:r>
          </a:p>
        </p:txBody>
      </p:sp>
    </p:spTree>
    <p:extLst>
      <p:ext uri="{BB962C8B-B14F-4D97-AF65-F5344CB8AC3E}">
        <p14:creationId xmlns:p14="http://schemas.microsoft.com/office/powerpoint/2010/main" val="128194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/>
              <a:t>TRIYA  </a:t>
            </a:r>
            <a:r>
              <a:rPr lang="en-NZ" u="sng" dirty="0">
                <a:hlinkClick r:id="rId2"/>
              </a:rPr>
              <a:t>www.triya.co.nz</a:t>
            </a:r>
            <a:r>
              <a:rPr lang="en-NZ" dirty="0"/>
              <a:t>   enrol on the </a:t>
            </a:r>
            <a:r>
              <a:rPr lang="en-NZ" dirty="0" smtClean="0"/>
              <a:t>website, </a:t>
            </a:r>
            <a:r>
              <a:rPr lang="en-NZ" sz="1800" dirty="0"/>
              <a:t>L</a:t>
            </a:r>
            <a:r>
              <a:rPr lang="en-NZ" sz="1800" dirty="0" smtClean="0"/>
              <a:t>earn to Sail, Teams racing, Advanced Fleet racing</a:t>
            </a:r>
            <a:endParaRPr lang="en-NZ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49009"/>
            <a:ext cx="8229600" cy="4228344"/>
          </a:xfrm>
        </p:spPr>
      </p:pic>
      <p:sp>
        <p:nvSpPr>
          <p:cNvPr id="3" name="TextBox 2"/>
          <p:cNvSpPr txBox="1"/>
          <p:nvPr/>
        </p:nvSpPr>
        <p:spPr>
          <a:xfrm>
            <a:off x="611560" y="6165304"/>
            <a:ext cx="1591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 smtClean="0"/>
              <a:t>Or Talk to Phil. 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47610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3538736" cy="6120680"/>
          </a:xfrm>
        </p:spPr>
        <p:txBody>
          <a:bodyPr>
            <a:normAutofit fontScale="90000"/>
          </a:bodyPr>
          <a:lstStyle/>
          <a:p>
            <a:r>
              <a:rPr lang="en-NZ" u="sng" dirty="0" smtClean="0"/>
              <a:t>Learn to Sail </a:t>
            </a:r>
            <a:r>
              <a:rPr lang="en-NZ" dirty="0" smtClean="0"/>
              <a:t/>
            </a:r>
            <a:br>
              <a:rPr lang="en-NZ" dirty="0" smtClean="0"/>
            </a:br>
            <a:r>
              <a:rPr lang="en-NZ" dirty="0" smtClean="0"/>
              <a:t>for those College age, that missed out on </a:t>
            </a:r>
            <a:r>
              <a:rPr lang="en-NZ" dirty="0" err="1" smtClean="0"/>
              <a:t>Opti</a:t>
            </a:r>
            <a:r>
              <a:rPr lang="en-NZ" dirty="0" smtClean="0"/>
              <a:t> LTS. </a:t>
            </a:r>
            <a:br>
              <a:rPr lang="en-NZ" dirty="0" smtClean="0"/>
            </a:br>
            <a:r>
              <a:rPr lang="en-NZ" dirty="0"/>
              <a:t/>
            </a:r>
            <a:br>
              <a:rPr lang="en-NZ" dirty="0"/>
            </a:br>
            <a:r>
              <a:rPr lang="en-NZ" u="sng" dirty="0" smtClean="0"/>
              <a:t>Extension for </a:t>
            </a:r>
            <a:r>
              <a:rPr lang="en-NZ" dirty="0" smtClean="0"/>
              <a:t>those that did </a:t>
            </a:r>
            <a:r>
              <a:rPr lang="en-NZ" dirty="0" err="1" smtClean="0"/>
              <a:t>Opti</a:t>
            </a:r>
            <a:r>
              <a:rPr lang="en-NZ" dirty="0"/>
              <a:t>.</a:t>
            </a:r>
            <a:r>
              <a:rPr lang="en-NZ" dirty="0" smtClean="0"/>
              <a:t/>
            </a:r>
            <a:br>
              <a:rPr lang="en-NZ" dirty="0" smtClean="0"/>
            </a:b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7133" y="1171459"/>
            <a:ext cx="6059553" cy="4525963"/>
          </a:xfrm>
        </p:spPr>
      </p:pic>
    </p:spTree>
    <p:extLst>
      <p:ext uri="{BB962C8B-B14F-4D97-AF65-F5344CB8AC3E}">
        <p14:creationId xmlns:p14="http://schemas.microsoft.com/office/powerpoint/2010/main" val="1431028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Teams Racing.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2153750" cy="57214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NZ" u="sng" dirty="0" smtClean="0"/>
              <a:t>Tactical, </a:t>
            </a:r>
            <a:r>
              <a:rPr lang="en-NZ" dirty="0" smtClean="0"/>
              <a:t>Close racing, </a:t>
            </a:r>
          </a:p>
          <a:p>
            <a:pPr marL="0" indent="0">
              <a:buNone/>
            </a:pPr>
            <a:r>
              <a:rPr lang="en-NZ" dirty="0" smtClean="0"/>
              <a:t>Rules application.  </a:t>
            </a:r>
          </a:p>
          <a:p>
            <a:pPr marL="0" indent="0">
              <a:buNone/>
            </a:pPr>
            <a:r>
              <a:rPr lang="en-NZ" dirty="0" smtClean="0"/>
              <a:t>Planning ahead Decision making</a:t>
            </a:r>
          </a:p>
          <a:p>
            <a:pPr marL="0" indent="0">
              <a:buNone/>
            </a:pPr>
            <a:r>
              <a:rPr lang="en-NZ" dirty="0" smtClean="0"/>
              <a:t>Execution and Response.</a:t>
            </a:r>
            <a:endParaRPr lang="en-NZ" dirty="0"/>
          </a:p>
        </p:txBody>
      </p:sp>
      <p:pic>
        <p:nvPicPr>
          <p:cNvPr id="2050" name="Picture 2" descr="C:\Users\Phil\Documents\Phil Work\Sailing Director\TRIYA\Photos TRIYA\Taupo Teams Racing_files\30111559651_37dc958d98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950" y="1058052"/>
            <a:ext cx="6502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10950" y="5934852"/>
            <a:ext cx="6425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Imaging the value in fleet racing.  </a:t>
            </a:r>
            <a:r>
              <a:rPr lang="en-NZ" dirty="0" err="1" smtClean="0"/>
              <a:t>Eg</a:t>
            </a:r>
            <a:r>
              <a:rPr lang="en-NZ" dirty="0" smtClean="0"/>
              <a:t> Buoy room set up and response.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70288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32" y="476672"/>
            <a:ext cx="8474236" cy="5649491"/>
          </a:xfrm>
        </p:spPr>
      </p:pic>
      <p:sp>
        <p:nvSpPr>
          <p:cNvPr id="5" name="TextBox 4"/>
          <p:cNvSpPr txBox="1"/>
          <p:nvPr/>
        </p:nvSpPr>
        <p:spPr>
          <a:xfrm>
            <a:off x="299415" y="6090086"/>
            <a:ext cx="6303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NZ" dirty="0" smtClean="0"/>
              <a:t>We invite </a:t>
            </a:r>
            <a:r>
              <a:rPr lang="en-NZ" dirty="0"/>
              <a:t>students from all colleges </a:t>
            </a:r>
            <a:r>
              <a:rPr lang="en-NZ" dirty="0" smtClean="0"/>
              <a:t>around</a:t>
            </a:r>
            <a:r>
              <a:rPr lang="en-NZ" dirty="0"/>
              <a:t> G</a:t>
            </a:r>
            <a:r>
              <a:rPr lang="en-NZ" dirty="0" smtClean="0"/>
              <a:t>reater Wellington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2193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67" y="332656"/>
            <a:ext cx="8338644" cy="6228248"/>
          </a:xfrm>
        </p:spPr>
      </p:pic>
      <p:sp>
        <p:nvSpPr>
          <p:cNvPr id="5" name="Rectangle 4"/>
          <p:cNvSpPr/>
          <p:nvPr/>
        </p:nvSpPr>
        <p:spPr>
          <a:xfrm>
            <a:off x="539552" y="1052736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NZ" dirty="0" smtClean="0"/>
              <a:t> </a:t>
            </a:r>
            <a:r>
              <a:rPr lang="en-NZ" sz="2800" dirty="0" smtClean="0"/>
              <a:t>Winter and Summer Programs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372487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07" y="345388"/>
            <a:ext cx="8047920" cy="6035940"/>
          </a:xfrm>
        </p:spPr>
      </p:pic>
      <p:sp>
        <p:nvSpPr>
          <p:cNvPr id="5" name="TextBox 4"/>
          <p:cNvSpPr txBox="1"/>
          <p:nvPr/>
        </p:nvSpPr>
        <p:spPr>
          <a:xfrm>
            <a:off x="4860032" y="476672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NZ" dirty="0" smtClean="0"/>
              <a:t>Lots of SKILL work.… Moving together in the tack</a:t>
            </a:r>
          </a:p>
          <a:p>
            <a:pPr lvl="0"/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247878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43" y="237376"/>
            <a:ext cx="7999914" cy="5999936"/>
          </a:xfrm>
        </p:spPr>
      </p:pic>
      <p:sp>
        <p:nvSpPr>
          <p:cNvPr id="5" name="TextBox 4"/>
          <p:cNvSpPr txBox="1"/>
          <p:nvPr/>
        </p:nvSpPr>
        <p:spPr>
          <a:xfrm>
            <a:off x="1115616" y="404664"/>
            <a:ext cx="39074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NZ" sz="2800" dirty="0" smtClean="0"/>
              <a:t>Teams racing:  3 v 3 boats</a:t>
            </a:r>
            <a:endParaRPr lang="en-NZ" sz="2800" dirty="0"/>
          </a:p>
          <a:p>
            <a:r>
              <a:rPr lang="en-NZ" sz="2800" dirty="0" smtClean="0"/>
              <a:t>STARTING tactics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204166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813</Words>
  <Application>Microsoft Office PowerPoint</Application>
  <PresentationFormat>On-screen Show (4:3)</PresentationFormat>
  <Paragraphs>164</Paragraphs>
  <Slides>36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Knives and forks and pepper and salt  What the ?!</vt:lpstr>
      <vt:lpstr>Welcome:  T.R.I.Y.A. Sailing </vt:lpstr>
      <vt:lpstr>PowerPoint Presentation</vt:lpstr>
      <vt:lpstr>Learn to Sail  for those College age, that missed out on Opti LTS.   Extension for those that did Opti. </vt:lpstr>
      <vt:lpstr>Teams Racing.</vt:lpstr>
      <vt:lpstr>PowerPoint Presentation</vt:lpstr>
      <vt:lpstr>PowerPoint Presentation</vt:lpstr>
      <vt:lpstr>PowerPoint Presentation</vt:lpstr>
      <vt:lpstr>PowerPoint Presentation</vt:lpstr>
      <vt:lpstr>  </vt:lpstr>
      <vt:lpstr>PowerPoint Presentation</vt:lpstr>
      <vt:lpstr>PowerPoint Presentation</vt:lpstr>
      <vt:lpstr>TEAMS Racing Program: </vt:lpstr>
      <vt:lpstr>Teams Racing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 What did they learn as 14 to 18 year olds in 420 class.</vt:lpstr>
      <vt:lpstr>All parts are interrelated.  Understanding  how rig works…  Eg Windy day  C of E –  boat balance -  cunno - Rake – jib fairlead – Jib luff tension – rig tension - Spreader effective angle-  prebend – leech tension – vang &amp; cunno -  mainsail twist -  pointing speed and height - centreboard  rake  - C of E</vt:lpstr>
      <vt:lpstr>Fleet Racing Regatta Course covers:</vt:lpstr>
      <vt:lpstr>Prestart check</vt:lpstr>
      <vt:lpstr>Pathway</vt:lpstr>
      <vt:lpstr>Pathway</vt:lpstr>
      <vt:lpstr>Pathway</vt:lpstr>
      <vt:lpstr>PowerPoint Presentation</vt:lpstr>
      <vt:lpstr>PowerPoint Presentation</vt:lpstr>
      <vt:lpstr>TRIYA  www.triya.co.nz   enrol on the website, Learn to Sail, Teams racing, Advanced Fleet racing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TRIYA  Sailing</dc:title>
  <dc:creator>Phil Williams</dc:creator>
  <cp:lastModifiedBy>Phil Williams</cp:lastModifiedBy>
  <cp:revision>52</cp:revision>
  <cp:lastPrinted>2017-04-03T22:31:48Z</cp:lastPrinted>
  <dcterms:created xsi:type="dcterms:W3CDTF">2016-09-12T21:19:13Z</dcterms:created>
  <dcterms:modified xsi:type="dcterms:W3CDTF">2017-08-31T09:05:40Z</dcterms:modified>
</cp:coreProperties>
</file>